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70" r:id="rId8"/>
    <p:sldId id="269" r:id="rId9"/>
    <p:sldId id="268" r:id="rId10"/>
    <p:sldId id="267" r:id="rId11"/>
    <p:sldId id="261" r:id="rId12"/>
    <p:sldId id="262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90A8-181B-48C4-83A5-AC07184B187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FBF5-1530-49C3-8903-51C9FBE8C8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90A8-181B-48C4-83A5-AC07184B187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FBF5-1530-49C3-8903-51C9FBE8C8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90A8-181B-48C4-83A5-AC07184B187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FBF5-1530-49C3-8903-51C9FBE8C8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90A8-181B-48C4-83A5-AC07184B187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FBF5-1530-49C3-8903-51C9FBE8C8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90A8-181B-48C4-83A5-AC07184B187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FBF5-1530-49C3-8903-51C9FBE8C8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90A8-181B-48C4-83A5-AC07184B187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FBF5-1530-49C3-8903-51C9FBE8C8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90A8-181B-48C4-83A5-AC07184B187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FBF5-1530-49C3-8903-51C9FBE8C8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90A8-181B-48C4-83A5-AC07184B187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FBF5-1530-49C3-8903-51C9FBE8C8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90A8-181B-48C4-83A5-AC07184B187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FBF5-1530-49C3-8903-51C9FBE8C8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90A8-181B-48C4-83A5-AC07184B187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FBF5-1530-49C3-8903-51C9FBE8C8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90A8-181B-48C4-83A5-AC07184B187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FBF5-1530-49C3-8903-51C9FBE8C8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690A8-181B-48C4-83A5-AC07184B187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CFBF5-1530-49C3-8903-51C9FBE8C8B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шаламов\en3500000873_src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7538892" cy="5241946"/>
          </a:xfrm>
          <a:prstGeom prst="rect">
            <a:avLst/>
          </a:prstGeom>
          <a:noFill/>
        </p:spPr>
      </p:pic>
      <p:pic>
        <p:nvPicPr>
          <p:cNvPr id="1028" name="Picture 4" descr="G:\шаламов\использовала\image_67140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3143248"/>
            <a:ext cx="2286016" cy="34990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0070C0"/>
                </a:solidFill>
              </a:rPr>
              <a:t>Опрос </a:t>
            </a:r>
            <a:r>
              <a:rPr lang="ru-RU" b="1" dirty="0">
                <a:solidFill>
                  <a:srgbClr val="0070C0"/>
                </a:solidFill>
              </a:rPr>
              <a:t>домашнего задания. </a:t>
            </a:r>
            <a:r>
              <a:rPr lang="ru-RU" b="1" dirty="0" err="1">
                <a:solidFill>
                  <a:srgbClr val="0070C0"/>
                </a:solidFill>
              </a:rPr>
              <a:t>Взаимооценивание</a:t>
            </a:r>
            <a:r>
              <a:rPr lang="ru-RU" b="1" dirty="0">
                <a:solidFill>
                  <a:srgbClr val="0070C0"/>
                </a:solidFill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   Подготовить 2-3 </a:t>
            </a:r>
            <a:r>
              <a:rPr lang="ru-RU" dirty="0"/>
              <a:t>значимых вопроса для пресс-конференции  писателя. </a:t>
            </a:r>
            <a:endParaRPr lang="ru-RU" dirty="0" smtClean="0"/>
          </a:p>
          <a:p>
            <a:pPr algn="ctr">
              <a:buNone/>
            </a:pPr>
            <a:r>
              <a:rPr lang="ru-RU" dirty="0"/>
              <a:t> </a:t>
            </a:r>
            <a:r>
              <a:rPr lang="ru-RU" dirty="0" smtClean="0"/>
              <a:t>   Спроектировать </a:t>
            </a:r>
            <a:r>
              <a:rPr lang="ru-RU" dirty="0"/>
              <a:t>ответы </a:t>
            </a:r>
            <a:r>
              <a:rPr lang="ru-RU" dirty="0" err="1"/>
              <a:t>Варлама</a:t>
            </a:r>
            <a:r>
              <a:rPr lang="ru-RU" dirty="0"/>
              <a:t> Тихоновича, учитывая его судьбу и особенности личности.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Отрывки </a:t>
            </a:r>
            <a:r>
              <a:rPr lang="ru-RU" b="1" dirty="0">
                <a:solidFill>
                  <a:srgbClr val="0070C0"/>
                </a:solidFill>
              </a:rPr>
              <a:t>из писем </a:t>
            </a:r>
            <a:r>
              <a:rPr lang="ru-RU" b="1" dirty="0" smtClean="0">
                <a:solidFill>
                  <a:srgbClr val="0070C0"/>
                </a:solidFill>
              </a:rPr>
              <a:t>В. Шаламова 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Б. Пастернаку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051" name="Picture 3" descr="G:\шаламов\использовала\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2"/>
            <a:ext cx="3297487" cy="4525963"/>
          </a:xfrm>
          <a:prstGeom prst="rect">
            <a:avLst/>
          </a:prstGeom>
          <a:noFill/>
        </p:spPr>
      </p:pic>
      <p:pic>
        <p:nvPicPr>
          <p:cNvPr id="8" name="Picture 35" descr="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571612"/>
            <a:ext cx="4534005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717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«Колымские рассказы» — лоскутное одеяло истории</a:t>
            </a:r>
            <a:r>
              <a:rPr lang="ru-RU" sz="2800" b="1" dirty="0" smtClean="0">
                <a:solidFill>
                  <a:srgbClr val="C00000"/>
                </a:solidFill>
              </a:rPr>
              <a:t>, под </a:t>
            </a:r>
            <a:r>
              <a:rPr lang="ru-RU" sz="2800" b="1" dirty="0">
                <a:solidFill>
                  <a:srgbClr val="C00000"/>
                </a:solidFill>
              </a:rPr>
              <a:t>которым невозможно спокойно </a:t>
            </a:r>
            <a:r>
              <a:rPr lang="ru-RU" sz="2800" b="1" dirty="0" smtClean="0">
                <a:solidFill>
                  <a:srgbClr val="C00000"/>
                </a:solidFill>
              </a:rPr>
              <a:t>спать». </a:t>
            </a:r>
            <a:r>
              <a:rPr lang="ru-RU" sz="2800" b="1" dirty="0">
                <a:solidFill>
                  <a:srgbClr val="C00000"/>
                </a:solidFill>
              </a:rPr>
              <a:t>Е.Евтушенко</a:t>
            </a:r>
            <a:r>
              <a:rPr lang="ru-RU" sz="2800" dirty="0">
                <a:solidFill>
                  <a:srgbClr val="C00000"/>
                </a:solidFill>
              </a:rPr>
              <a:t/>
            </a:r>
            <a:br>
              <a:rPr lang="ru-RU" sz="2800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(</a:t>
            </a:r>
            <a:r>
              <a:rPr lang="ru-RU" sz="2800" b="1" i="1" dirty="0">
                <a:solidFill>
                  <a:srgbClr val="C00000"/>
                </a:solidFill>
              </a:rPr>
              <a:t>Своеобразие раскрытия «лагерной темы». Характер повествования)</a:t>
            </a:r>
            <a:r>
              <a:rPr lang="ru-RU" sz="2800" dirty="0">
                <a:solidFill>
                  <a:srgbClr val="C00000"/>
                </a:solidFill>
              </a:rPr>
              <a:t/>
            </a:r>
            <a:br>
              <a:rPr lang="ru-RU" sz="2800" dirty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285984" y="3071810"/>
            <a:ext cx="4429156" cy="305435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i="1" dirty="0"/>
              <a:t>Каждый мой рассказ – </a:t>
            </a:r>
            <a:r>
              <a:rPr lang="ru-RU" i="1" dirty="0" smtClean="0"/>
              <a:t>это</a:t>
            </a:r>
          </a:p>
          <a:p>
            <a:pPr>
              <a:buNone/>
            </a:pPr>
            <a:r>
              <a:rPr lang="ru-RU" i="1" dirty="0" smtClean="0"/>
              <a:t>абсолютная </a:t>
            </a:r>
            <a:r>
              <a:rPr lang="ru-RU" i="1" dirty="0"/>
              <a:t>достоверность. </a:t>
            </a:r>
            <a:endParaRPr lang="ru-RU" i="1" dirty="0" smtClean="0"/>
          </a:p>
          <a:p>
            <a:pPr>
              <a:buNone/>
            </a:pPr>
            <a:r>
              <a:rPr lang="ru-RU" i="1" dirty="0" smtClean="0"/>
              <a:t>Это достоверность </a:t>
            </a:r>
            <a:r>
              <a:rPr lang="ru-RU" i="1" dirty="0"/>
              <a:t>документа.</a:t>
            </a:r>
            <a:endParaRPr lang="ru-RU" dirty="0"/>
          </a:p>
          <a:p>
            <a:pPr>
              <a:buNone/>
            </a:pPr>
            <a:r>
              <a:rPr lang="ru-RU" i="1" dirty="0"/>
              <a:t>Сам автор – свидетель, любым </a:t>
            </a:r>
            <a:endParaRPr lang="ru-RU" i="1" dirty="0" smtClean="0"/>
          </a:p>
          <a:p>
            <a:pPr>
              <a:buNone/>
            </a:pPr>
            <a:r>
              <a:rPr lang="ru-RU" i="1" dirty="0" smtClean="0"/>
              <a:t>своим </a:t>
            </a:r>
            <a:r>
              <a:rPr lang="ru-RU" i="1" dirty="0"/>
              <a:t>словом</a:t>
            </a:r>
            <a:r>
              <a:rPr lang="ru-RU" i="1" dirty="0" smtClean="0"/>
              <a:t>, любым </a:t>
            </a:r>
            <a:r>
              <a:rPr lang="ru-RU" i="1" dirty="0"/>
              <a:t>поворотом </a:t>
            </a:r>
            <a:endParaRPr lang="ru-RU" i="1" dirty="0" smtClean="0"/>
          </a:p>
          <a:p>
            <a:pPr>
              <a:buNone/>
            </a:pPr>
            <a:r>
              <a:rPr lang="ru-RU" i="1" dirty="0" smtClean="0"/>
              <a:t>души </a:t>
            </a:r>
            <a:r>
              <a:rPr lang="ru-RU" i="1" dirty="0"/>
              <a:t>он дает окончательную</a:t>
            </a:r>
            <a:endParaRPr lang="ru-RU" dirty="0"/>
          </a:p>
          <a:p>
            <a:pPr>
              <a:buNone/>
            </a:pPr>
            <a:r>
              <a:rPr lang="ru-RU" i="1" dirty="0"/>
              <a:t>формулу, приговор.</a:t>
            </a:r>
            <a:endParaRPr lang="ru-RU" dirty="0"/>
          </a:p>
          <a:p>
            <a:pPr algn="r">
              <a:buNone/>
            </a:pPr>
            <a:r>
              <a:rPr lang="ru-RU" i="1" dirty="0"/>
              <a:t>В.Шаламов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i="1" dirty="0">
                <a:solidFill>
                  <a:srgbClr val="0070C0"/>
                </a:solidFill>
              </a:rPr>
              <a:t>«Колыма» – тюрьма народов»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3074" name="Picture 2" descr="G:\magspace.ru_38987342_1233429364_Karta_Koluymskogo_Gulaga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357298"/>
            <a:ext cx="7786742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Анализ рассказов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None/>
            </a:pPr>
            <a:r>
              <a:rPr lang="ru-RU" sz="4000" i="1" dirty="0"/>
              <a:t>«На представку», </a:t>
            </a:r>
          </a:p>
          <a:p>
            <a:pPr lvl="0" algn="ctr">
              <a:buNone/>
            </a:pPr>
            <a:r>
              <a:rPr lang="ru-RU" sz="4000" i="1" dirty="0"/>
              <a:t>«Заклинатель змей», </a:t>
            </a:r>
          </a:p>
          <a:p>
            <a:pPr lvl="0" algn="ctr">
              <a:buNone/>
            </a:pPr>
            <a:r>
              <a:rPr lang="ru-RU" sz="4000" i="1" dirty="0"/>
              <a:t>«Последний бой майора Пугачева»,</a:t>
            </a:r>
          </a:p>
          <a:p>
            <a:pPr lvl="0" algn="ctr">
              <a:buNone/>
            </a:pPr>
            <a:r>
              <a:rPr lang="ru-RU" sz="4000" i="1" dirty="0"/>
              <a:t>«Сентенция». 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В.Т.Шаламов «Заклинатель </a:t>
            </a:r>
            <a:r>
              <a:rPr lang="ru-RU" b="1" dirty="0" smtClean="0"/>
              <a:t>змей»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643998" cy="542928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1.Кого можно считать в рассказе «заклинателем змей» и почему?</a:t>
            </a:r>
          </a:p>
          <a:p>
            <a:r>
              <a:rPr lang="ru-RU" dirty="0" smtClean="0"/>
              <a:t>2.Почему всё-таки Платонов согласился рассказывать романы? Можно ли его осуждать?</a:t>
            </a:r>
          </a:p>
          <a:p>
            <a:r>
              <a:rPr lang="ru-RU" dirty="0" smtClean="0"/>
              <a:t>3.Согласие </a:t>
            </a:r>
            <a:r>
              <a:rPr lang="ru-RU" dirty="0" smtClean="0"/>
              <a:t>Платонова «тискать романы» - это  проявление его силы или слабости?</a:t>
            </a:r>
          </a:p>
          <a:p>
            <a:r>
              <a:rPr lang="ru-RU" dirty="0" smtClean="0"/>
              <a:t>4.Почему Федя обладает здесь правом сильного, что даёт ему эту силу?</a:t>
            </a:r>
          </a:p>
          <a:p>
            <a:r>
              <a:rPr lang="ru-RU" dirty="0" smtClean="0"/>
              <a:t>5.Кто же всё-таки Платонов: шут, клоун или просветитель?</a:t>
            </a:r>
          </a:p>
          <a:p>
            <a:r>
              <a:rPr lang="ru-RU" dirty="0" smtClean="0"/>
              <a:t>6.Почему для воров так важны рассказы Платонова?</a:t>
            </a:r>
          </a:p>
          <a:p>
            <a:r>
              <a:rPr lang="ru-RU" dirty="0" smtClean="0"/>
              <a:t>7.Почему у героя развилась сердечная болезнь?</a:t>
            </a:r>
          </a:p>
          <a:p>
            <a:r>
              <a:rPr lang="ru-RU" dirty="0" smtClean="0"/>
              <a:t>8.Почему рассказ заканчивается фразой Платонова «Я не скажу»?</a:t>
            </a:r>
          </a:p>
          <a:p>
            <a:r>
              <a:rPr lang="ru-RU" dirty="0" smtClean="0"/>
              <a:t>9.Как определить смысл названия?</a:t>
            </a:r>
          </a:p>
          <a:p>
            <a:r>
              <a:rPr lang="ru-RU" dirty="0" smtClean="0"/>
              <a:t>10.Почему в рассказе человек сравнивается с животными?</a:t>
            </a:r>
          </a:p>
          <a:p>
            <a:r>
              <a:rPr lang="ru-RU" dirty="0" smtClean="0"/>
              <a:t>11.Зачем автор выбирает такую композицию – «рассказ в рассказе»?</a:t>
            </a:r>
          </a:p>
          <a:p>
            <a:r>
              <a:rPr lang="ru-RU" dirty="0" smtClean="0"/>
              <a:t>12.Как изменяется человек, попадая на грань между жизнью и смертью?</a:t>
            </a:r>
          </a:p>
          <a:p>
            <a:r>
              <a:rPr lang="ru-RU" dirty="0" smtClean="0"/>
              <a:t>13.Что лучше: умереть со спокойной совестью или жить в разладе с собственной совестью?</a:t>
            </a:r>
          </a:p>
          <a:p>
            <a:r>
              <a:rPr lang="ru-RU" dirty="0" smtClean="0"/>
              <a:t>14.Что даёт силы человеку, делает его выносливее?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В.Т.Шаламов </a:t>
            </a:r>
            <a:r>
              <a:rPr lang="ru-RU" sz="3100" b="1" dirty="0" smtClean="0"/>
              <a:t>«Последний бой майора Пугачёва»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4"/>
            <a:ext cx="8572560" cy="5715040"/>
          </a:xfrm>
        </p:spPr>
        <p:txBody>
          <a:bodyPr>
            <a:normAutofit fontScale="4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О чем повествует этот рассказ?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Чем отличается этот рассказ от всех других рассказов Шаламова?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Что за люди стали поступать в лагеря после войны?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Что и кого увидели «репатриированные», то есть люди, вернувшиеся на родину после плена и нацистских лагерей и немедленно попавшие в советские лагеря?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Что их отличало от тех, кто здесь был давно?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Почему именно Пугачёва автор постоянно называет по званию – майором?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Какое мнение сложилось у вас о майоре?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В какие минуты автор показывает улыбку майора Пугачёва? Что он хочет этим сказать?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Какова судьба товарищей Пугачева? Была ли надежда на спасение у 12 бойцов отряда?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Почему в госпитале не было раненных заключенных? Зачем лечили Солдатова?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Почему рассказ завершается гибелью Пугачева?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Какие чувства вызывает этот бунт у читателя?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В чем проявляется авторское отношение?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Почему Шаламов, утверждавший, что удачных побегов на Колыме быть не может, прославил майора Пугачева? В чем же подвиг майора Пугачева? </a:t>
            </a:r>
          </a:p>
          <a:p>
            <a:pPr marL="514350" indent="-514350"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В.Т.Шаламов </a:t>
            </a:r>
            <a:r>
              <a:rPr lang="ru-RU" b="1" dirty="0" smtClean="0"/>
              <a:t>«На представку»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643998" cy="5572164"/>
          </a:xfrm>
        </p:spPr>
        <p:txBody>
          <a:bodyPr>
            <a:normAutofit fontScale="5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Как вы понимаете смысл названия рассказа?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Что представляет собой экспозиция рассказа? </a:t>
            </a:r>
            <a:r>
              <a:rPr lang="ru-RU" cap="all" dirty="0" smtClean="0"/>
              <a:t>О</a:t>
            </a:r>
            <a:r>
              <a:rPr lang="ru-RU" dirty="0" smtClean="0"/>
              <a:t>братите внимание на описание барака и портретные характеристики играющих в карты.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Что открывает читателю автор с помощью тщательно выписанных портретных деталей </a:t>
            </a:r>
            <a:r>
              <a:rPr lang="ru-RU" dirty="0" err="1" smtClean="0"/>
              <a:t>Севочки</a:t>
            </a:r>
            <a:r>
              <a:rPr lang="ru-RU" dirty="0" smtClean="0"/>
              <a:t> и Наумова?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Просмотрите авторские характеристики реплик персонажей. Что они помогают нам понять, почувствовать?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Какова кульминация рассказа? Почему она наступает столь быстро?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Ошеломляет и страшная развязка… В чем она?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Чем объясним метаморфозу, произошедшую с Наумовым, только что унизительно заискивающим перед </a:t>
            </a:r>
            <a:r>
              <a:rPr lang="ru-RU" dirty="0" err="1" smtClean="0"/>
              <a:t>Севочкой</a:t>
            </a:r>
            <a:r>
              <a:rPr lang="ru-RU" dirty="0" smtClean="0"/>
              <a:t>, а теперь унижающим </a:t>
            </a:r>
            <a:r>
              <a:rPr lang="ru-RU" dirty="0" err="1" smtClean="0"/>
              <a:t>Гаркунова</a:t>
            </a:r>
            <a:r>
              <a:rPr lang="ru-RU" dirty="0" smtClean="0"/>
              <a:t>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Откуда у бывшего инженера-текстильщика, попавшего на Колыму по статье 58 как «враг народа», столько решимости? 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Можем ли мы сказать о человеческом противостоянии? Что значит для него свитер?</a:t>
            </a:r>
            <a:r>
              <a:rPr lang="ru-RU" b="1" dirty="0" smtClean="0"/>
              <a:t> </a:t>
            </a: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Какова судьба </a:t>
            </a:r>
            <a:r>
              <a:rPr lang="ru-RU" dirty="0" err="1" smtClean="0"/>
              <a:t>Гаркунова</a:t>
            </a:r>
            <a:r>
              <a:rPr lang="ru-RU" dirty="0" smtClean="0"/>
              <a:t>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Испугались ли убийцы? Будут ли они наказаны? Перечитайте начало и конец рассказа.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Что открывается нам за этим? Какая реальность? Каким предстает в вашем воображении завтрашний день тех, о ком рассказал Шаламов?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В.Т.Шаламов </a:t>
            </a:r>
            <a:r>
              <a:rPr lang="ru-RU" b="1" dirty="0" smtClean="0"/>
              <a:t>«Сентенция»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Кого</a:t>
            </a:r>
            <a:r>
              <a:rPr lang="ru-RU" dirty="0" smtClean="0"/>
              <a:t>, по-вашему, больше на страницах рассказов – умерших или выживших?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Какие слова начинают рассказ Шаламова?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Каково состояние героя в начале рассказа?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Через какие профессии проходит главный герой?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Что изменяется за это время в герое и почему?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Чему способен радоваться рассказчик в финале произведения?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Что значит слово «сентенция»? Имеет ли оно какое либо отношение к повествованию в рассказе?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Почему рассказ имеет такое название?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Какую идею хочет донести автор до читателя в этом рассказе?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Идейно-тематическое </a:t>
            </a:r>
            <a:r>
              <a:rPr lang="ru-RU" sz="3200" b="1" dirty="0">
                <a:solidFill>
                  <a:srgbClr val="0070C0"/>
                </a:solidFill>
              </a:rPr>
              <a:t>своеобразие «Колымских рассказов»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401080" cy="5429288"/>
          </a:xfrm>
        </p:spPr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/>
              <a:t>Мораль одинакова для всех, </a:t>
            </a:r>
            <a:r>
              <a:rPr lang="ru-RU" dirty="0" err="1"/>
              <a:t>общечеловечна</a:t>
            </a:r>
            <a:r>
              <a:rPr lang="ru-RU" dirty="0"/>
              <a:t>. Она на все времена, и морально лишь то, что на благо человеку.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Шаламов выводит новый лагерный закон - </a:t>
            </a:r>
            <a:r>
              <a:rPr lang="ru-RU" dirty="0" err="1"/>
              <a:t>закон</a:t>
            </a:r>
            <a:r>
              <a:rPr lang="ru-RU" dirty="0"/>
              <a:t> сохранения личности: безнравственность обстоятельств и поведения  самого человека гибельны для человеческой души, и смириться с этим нельзя.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Лагерный труд определён Шаламовым как рабский и унижающий, это форма того же растления.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Ни один человек не становится ни лучше, ни сильнее после лагеря. Лагерь – это растление для всех – для начальников и заключённых…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Лагерь – не место для человека, судьбы этих людей – преступления, каждая минута лагерной жизни – отравленная минута.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«На свете нет ничего более низкого, чем намерение «забыть» эти преступления».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Особенности </a:t>
            </a:r>
            <a:r>
              <a:rPr lang="ru-RU" b="1" dirty="0">
                <a:solidFill>
                  <a:srgbClr val="0070C0"/>
                </a:solidFill>
              </a:rPr>
              <a:t>прозы </a:t>
            </a:r>
            <a:r>
              <a:rPr lang="ru-RU" b="1" dirty="0" smtClean="0">
                <a:solidFill>
                  <a:srgbClr val="0070C0"/>
                </a:solidFill>
              </a:rPr>
              <a:t>В.Т.Шаламова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572560" cy="5643602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В рассказах отсутствует конкретное </a:t>
            </a:r>
            <a:r>
              <a:rPr lang="ru-RU" i="1" dirty="0" smtClean="0"/>
              <a:t>историческое время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Герои вымышленные, реально существующие и легендарные персонажи.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«Художественность</a:t>
            </a:r>
            <a:r>
              <a:rPr lang="ru-RU" i="1" dirty="0"/>
              <a:t>» </a:t>
            </a:r>
            <a:r>
              <a:rPr lang="ru-RU" dirty="0" smtClean="0"/>
              <a:t>является </a:t>
            </a:r>
            <a:r>
              <a:rPr lang="ru-RU" dirty="0"/>
              <a:t>основным </a:t>
            </a:r>
            <a:r>
              <a:rPr lang="ru-RU" dirty="0" err="1"/>
              <a:t>системообразующим</a:t>
            </a:r>
            <a:r>
              <a:rPr lang="ru-RU" dirty="0"/>
              <a:t> эстетическим фактором, а </a:t>
            </a:r>
            <a:r>
              <a:rPr lang="ru-RU" i="1" dirty="0"/>
              <a:t>«документ» </a:t>
            </a:r>
            <a:r>
              <a:rPr lang="ru-RU" dirty="0"/>
              <a:t>играет роль сырья, которое, как правило, подвергается переработке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Уникальная</a:t>
            </a:r>
            <a:r>
              <a:rPr lang="ru-RU" dirty="0"/>
              <a:t> </a:t>
            </a:r>
            <a:r>
              <a:rPr lang="ru-RU" i="1" dirty="0" err="1" smtClean="0"/>
              <a:t>двумерность</a:t>
            </a:r>
            <a:r>
              <a:rPr lang="ru-RU" dirty="0"/>
              <a:t> </a:t>
            </a:r>
            <a:r>
              <a:rPr lang="ru-RU" dirty="0" smtClean="0"/>
              <a:t>рассказов в употребление </a:t>
            </a:r>
            <a:r>
              <a:rPr lang="ru-RU" dirty="0"/>
              <a:t>реальных фамилий наряду с </a:t>
            </a:r>
            <a:r>
              <a:rPr lang="ru-RU" dirty="0" smtClean="0"/>
              <a:t>вымышленными.</a:t>
            </a:r>
          </a:p>
          <a:p>
            <a:pPr marL="514350" indent="-514350">
              <a:buAutoNum type="arabicPeriod"/>
            </a:pPr>
            <a:r>
              <a:rPr lang="ru-RU" dirty="0" smtClean="0"/>
              <a:t>Отстраненный</a:t>
            </a:r>
            <a:r>
              <a:rPr lang="ru-RU" dirty="0"/>
              <a:t>, довольно </a:t>
            </a:r>
            <a:r>
              <a:rPr lang="ru-RU" i="1" dirty="0"/>
              <a:t>холодный тон </a:t>
            </a:r>
            <a:r>
              <a:rPr lang="ru-RU" i="1" dirty="0" smtClean="0"/>
              <a:t>повествования </a:t>
            </a:r>
            <a:r>
              <a:rPr lang="ru-RU" dirty="0" smtClean="0"/>
              <a:t>дает </a:t>
            </a:r>
            <a:r>
              <a:rPr lang="ru-RU" dirty="0"/>
              <a:t>прозе </a:t>
            </a:r>
            <a:r>
              <a:rPr lang="ru-RU" dirty="0" smtClean="0"/>
              <a:t>необычный </a:t>
            </a:r>
            <a:r>
              <a:rPr lang="ru-RU" i="1" dirty="0" smtClean="0"/>
              <a:t>эффект художественной новизны</a:t>
            </a:r>
            <a:r>
              <a:rPr lang="ru-RU" dirty="0" smtClean="0"/>
              <a:t>.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i="1" dirty="0" smtClean="0"/>
              <a:t>Психологизм</a:t>
            </a:r>
            <a:r>
              <a:rPr lang="ru-RU" dirty="0" smtClean="0"/>
              <a:t> произведения: </a:t>
            </a:r>
            <a:r>
              <a:rPr lang="ru-RU" dirty="0"/>
              <a:t>в небольшом абзаце – судьба человека, спрессованное в миг прошлое, настоящее и будущее</a:t>
            </a:r>
            <a:r>
              <a:rPr lang="ru-RU" dirty="0" smtClean="0"/>
              <a:t>.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i="1" dirty="0"/>
              <a:t>«Колымские рассказы» Шаламова </a:t>
            </a:r>
            <a:r>
              <a:rPr lang="ru-RU" dirty="0"/>
              <a:t>– это одновременно и рассказ, и физиологический очерк, и исследование, но прежде всего </a:t>
            </a:r>
            <a:r>
              <a:rPr lang="ru-RU" i="1" dirty="0"/>
              <a:t>это память</a:t>
            </a:r>
            <a:r>
              <a:rPr lang="ru-RU" dirty="0"/>
              <a:t>, которая этим и ценна, и которая непременно должна быть донесена до будущего поколения. </a:t>
            </a:r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i="1" dirty="0" smtClean="0"/>
              <a:t>«Мы </a:t>
            </a:r>
            <a:r>
              <a:rPr lang="ru-RU" i="1" dirty="0"/>
              <a:t>должны знать, как это произошло, чтобы никто и никогда не мог выкрасть наше будущее снова. Изучение прошлого – это спасение </a:t>
            </a:r>
            <a:r>
              <a:rPr lang="ru-RU" i="1" dirty="0" smtClean="0"/>
              <a:t>будущего</a:t>
            </a:r>
            <a:r>
              <a:rPr lang="ru-RU" i="1" dirty="0"/>
              <a:t>, его гарант</a:t>
            </a:r>
            <a:r>
              <a:rPr lang="ru-RU" i="1" dirty="0" smtClean="0"/>
              <a:t>».</a:t>
            </a:r>
          </a:p>
          <a:p>
            <a:pPr algn="r">
              <a:buNone/>
            </a:pPr>
            <a:r>
              <a:rPr lang="ru-RU" i="1" dirty="0"/>
              <a:t>Евгений Евтушенко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Домашнее задание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b="1" dirty="0"/>
              <a:t> </a:t>
            </a:r>
            <a:r>
              <a:rPr lang="ru-RU" b="1" dirty="0" smtClean="0"/>
              <a:t>  </a:t>
            </a:r>
            <a:r>
              <a:rPr lang="ru-RU" dirty="0" smtClean="0"/>
              <a:t>Написать </a:t>
            </a:r>
            <a:r>
              <a:rPr lang="ru-RU" dirty="0"/>
              <a:t>рецензию на один рассказов Шаламова.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Спасибо за плодотворную работу на уроке.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559</Words>
  <Application>Microsoft Office PowerPoint</Application>
  <PresentationFormat>Экран (4:3)</PresentationFormat>
  <Paragraphs>94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 Опрос домашнего задания. Взаимооценивание. </vt:lpstr>
      <vt:lpstr>Отрывки из писем В. Шаламова  Б. Пастернаку</vt:lpstr>
      <vt:lpstr>«Колымские рассказы» — лоскутное одеяло истории, под которым невозможно спокойно спать». Е.Евтушенко (Своеобразие раскрытия «лагерной темы». Характер повествования) </vt:lpstr>
      <vt:lpstr>«Колыма» – тюрьма народов»</vt:lpstr>
      <vt:lpstr>Анализ рассказов </vt:lpstr>
      <vt:lpstr>В.Т.Шаламов «Заклинатель змей»</vt:lpstr>
      <vt:lpstr> В.Т.Шаламов «Последний бой майора Пугачёва» </vt:lpstr>
      <vt:lpstr>В.Т.Шаламов «На представку»</vt:lpstr>
      <vt:lpstr>В.Т.Шаламов «Сентенция»</vt:lpstr>
      <vt:lpstr>Идейно-тематическое своеобразие «Колымских рассказов»</vt:lpstr>
      <vt:lpstr>Особенности прозы В.Т.Шаламова</vt:lpstr>
      <vt:lpstr>Слайд 13</vt:lpstr>
      <vt:lpstr>Домашнее задание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</cp:revision>
  <dcterms:created xsi:type="dcterms:W3CDTF">2017-01-30T11:02:57Z</dcterms:created>
  <dcterms:modified xsi:type="dcterms:W3CDTF">2017-01-30T17:51:08Z</dcterms:modified>
</cp:coreProperties>
</file>